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5"/>
  </p:notesMasterIdLst>
  <p:sldIdLst>
    <p:sldId id="256" r:id="rId2"/>
    <p:sldId id="265" r:id="rId3"/>
    <p:sldId id="266" r:id="rId4"/>
    <p:sldId id="271" r:id="rId5"/>
    <p:sldId id="276" r:id="rId6"/>
    <p:sldId id="278" r:id="rId7"/>
    <p:sldId id="258" r:id="rId8"/>
    <p:sldId id="262" r:id="rId9"/>
    <p:sldId id="280" r:id="rId10"/>
    <p:sldId id="259" r:id="rId11"/>
    <p:sldId id="273" r:id="rId12"/>
    <p:sldId id="279" r:id="rId13"/>
    <p:sldId id="260" r:id="rId14"/>
    <p:sldId id="261" r:id="rId15"/>
    <p:sldId id="269" r:id="rId16"/>
    <p:sldId id="263" r:id="rId17"/>
    <p:sldId id="267" r:id="rId18"/>
    <p:sldId id="272" r:id="rId19"/>
    <p:sldId id="268" r:id="rId20"/>
    <p:sldId id="264" r:id="rId21"/>
    <p:sldId id="274" r:id="rId22"/>
    <p:sldId id="275"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6"/>
    <p:restoredTop sz="79393" autoAdjust="0"/>
  </p:normalViewPr>
  <p:slideViewPr>
    <p:cSldViewPr snapToGrid="0" snapToObjects="1">
      <p:cViewPr varScale="1">
        <p:scale>
          <a:sx n="84" d="100"/>
          <a:sy n="84"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3BB9F-E035-8E4C-A01A-B484732E7408}" type="datetimeFigureOut">
              <a:rPr lang="en-US" smtClean="0"/>
              <a:t>9/12/2017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D90D6-4B28-8149-BD74-EB62C2BBF299}" type="slidenum">
              <a:rPr lang="en-US" smtClean="0"/>
              <a:t>‹#›</a:t>
            </a:fld>
            <a:endParaRPr lang="en-US"/>
          </a:p>
        </p:txBody>
      </p:sp>
    </p:spTree>
    <p:extLst>
      <p:ext uri="{BB962C8B-B14F-4D97-AF65-F5344CB8AC3E}">
        <p14:creationId xmlns:p14="http://schemas.microsoft.com/office/powerpoint/2010/main" val="57672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Did the first rigorous experimental psychology test of the functional periodicity theory (which was commonly used those days and many/most scientists believe it, that women were cognitively impaired during their period) and also the first rigorous test of the variability hypothesis (that men have larger variability than women in cognitive traits, thus they are more likely to occupy the society extremes, including all positions of power). Note that many famous psychologists today, like Pinker, still believe in this hypothesis (which is </a:t>
            </a:r>
            <a:r>
              <a:rPr lang="en-US" sz="1200" b="0" i="0" kern="1200" dirty="0" err="1" smtClean="0">
                <a:solidFill>
                  <a:schemeClr val="tx1"/>
                </a:solidFill>
                <a:effectLst/>
                <a:latin typeface="+mn-lt"/>
                <a:ea typeface="+mn-ea"/>
                <a:cs typeface="+mn-cs"/>
              </a:rPr>
              <a:t>nonesense</a:t>
            </a:r>
            <a:r>
              <a:rPr lang="en-US" sz="1200" b="0" i="0" kern="1200" dirty="0" smtClean="0">
                <a:solidFill>
                  <a:schemeClr val="tx1"/>
                </a:solidFill>
                <a:effectLst/>
                <a:latin typeface="+mn-lt"/>
                <a:ea typeface="+mn-ea"/>
                <a:cs typeface="+mn-cs"/>
              </a:rPr>
              <a:t>). Anyway, she did her dissertation on this topic under adversarial conditions: </a:t>
            </a:r>
            <a:r>
              <a:rPr lang="en-US" sz="1200" b="0" i="0" kern="1200" dirty="0" err="1" smtClean="0">
                <a:solidFill>
                  <a:schemeClr val="tx1"/>
                </a:solidFill>
                <a:effectLst/>
                <a:latin typeface="+mn-lt"/>
                <a:ea typeface="+mn-ea"/>
                <a:cs typeface="+mn-cs"/>
              </a:rPr>
              <a:t>Titchener</a:t>
            </a:r>
            <a:r>
              <a:rPr lang="en-US" sz="1200" b="0" i="0" kern="1200" dirty="0" smtClean="0">
                <a:solidFill>
                  <a:schemeClr val="tx1"/>
                </a:solidFill>
                <a:effectLst/>
                <a:latin typeface="+mn-lt"/>
                <a:ea typeface="+mn-ea"/>
                <a:cs typeface="+mn-cs"/>
              </a:rPr>
              <a:t> (her advisor) believed in variability. And she had all her stimuli and procedures approved by Stanley Hall (a firm believer in the periodicity theory). She proved them all wrong and worked tirelessly on all these issues. She absolutely rocked it.</a:t>
            </a:r>
          </a:p>
          <a:p>
            <a:r>
              <a:rPr lang="en-US" sz="1200" b="0" i="0" kern="1200" dirty="0" smtClean="0">
                <a:solidFill>
                  <a:schemeClr val="tx1"/>
                </a:solidFill>
                <a:effectLst/>
                <a:latin typeface="+mn-lt"/>
                <a:ea typeface="+mn-ea"/>
                <a:cs typeface="+mn-cs"/>
              </a:rPr>
              <a:t>Research was contemporaneous</a:t>
            </a:r>
            <a:r>
              <a:rPr lang="en-US" sz="1200" b="0" i="0" kern="1200" baseline="0" dirty="0" smtClean="0">
                <a:solidFill>
                  <a:schemeClr val="tx1"/>
                </a:solidFill>
                <a:effectLst/>
                <a:latin typeface="+mn-lt"/>
                <a:ea typeface="+mn-ea"/>
                <a:cs typeface="+mn-cs"/>
              </a:rPr>
              <a:t> to the movement to give the right to vote to women. So, showing that women were not irrational one week/month was huge. </a:t>
            </a:r>
            <a:endParaRPr lang="en-US" dirty="0"/>
          </a:p>
        </p:txBody>
      </p:sp>
      <p:sp>
        <p:nvSpPr>
          <p:cNvPr id="4" name="Slide Number Placeholder 3"/>
          <p:cNvSpPr>
            <a:spLocks noGrp="1"/>
          </p:cNvSpPr>
          <p:nvPr>
            <p:ph type="sldNum" sz="quarter" idx="10"/>
          </p:nvPr>
        </p:nvSpPr>
        <p:spPr/>
        <p:txBody>
          <a:bodyPr/>
          <a:lstStyle/>
          <a:p>
            <a:fld id="{65DD90D6-4B28-8149-BD74-EB62C2BBF299}" type="slidenum">
              <a:rPr lang="en-US" smtClean="0"/>
              <a:t>5</a:t>
            </a:fld>
            <a:endParaRPr lang="en-US"/>
          </a:p>
        </p:txBody>
      </p:sp>
    </p:spTree>
    <p:extLst>
      <p:ext uri="{BB962C8B-B14F-4D97-AF65-F5344CB8AC3E}">
        <p14:creationId xmlns:p14="http://schemas.microsoft.com/office/powerpoint/2010/main" val="132625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D90D6-4B28-8149-BD74-EB62C2BBF299}" type="slidenum">
              <a:rPr lang="en-US" smtClean="0"/>
              <a:t>6</a:t>
            </a:fld>
            <a:endParaRPr lang="en-US"/>
          </a:p>
        </p:txBody>
      </p:sp>
    </p:spTree>
    <p:extLst>
      <p:ext uri="{BB962C8B-B14F-4D97-AF65-F5344CB8AC3E}">
        <p14:creationId xmlns:p14="http://schemas.microsoft.com/office/powerpoint/2010/main" val="344122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(including the trash can that can be opened by stepping on a pedal at the floor)</a:t>
            </a:r>
          </a:p>
          <a:p>
            <a:endParaRPr lang="en-US" dirty="0"/>
          </a:p>
        </p:txBody>
      </p:sp>
      <p:sp>
        <p:nvSpPr>
          <p:cNvPr id="4" name="Slide Number Placeholder 3"/>
          <p:cNvSpPr>
            <a:spLocks noGrp="1"/>
          </p:cNvSpPr>
          <p:nvPr>
            <p:ph type="sldNum" sz="quarter" idx="10"/>
          </p:nvPr>
        </p:nvSpPr>
        <p:spPr/>
        <p:txBody>
          <a:bodyPr/>
          <a:lstStyle/>
          <a:p>
            <a:fld id="{65DD90D6-4B28-8149-BD74-EB62C2BBF299}" type="slidenum">
              <a:rPr lang="en-US" smtClean="0"/>
              <a:t>9</a:t>
            </a:fld>
            <a:endParaRPr lang="en-US"/>
          </a:p>
        </p:txBody>
      </p:sp>
    </p:spTree>
    <p:extLst>
      <p:ext uri="{BB962C8B-B14F-4D97-AF65-F5344CB8AC3E}">
        <p14:creationId xmlns:p14="http://schemas.microsoft.com/office/powerpoint/2010/main" val="135340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9/12/2017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Awesome Psychologists Who Aren’t in Your Textbook</a:t>
            </a:r>
            <a:endParaRPr lang="en-US" dirty="0"/>
          </a:p>
        </p:txBody>
      </p:sp>
    </p:spTree>
    <p:extLst>
      <p:ext uri="{BB962C8B-B14F-4D97-AF65-F5344CB8AC3E}">
        <p14:creationId xmlns:p14="http://schemas.microsoft.com/office/powerpoint/2010/main" val="6580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David Jenkins (1904-1970</a:t>
            </a:r>
            <a:endParaRPr lang="en-US" dirty="0"/>
          </a:p>
        </p:txBody>
      </p:sp>
      <p:sp>
        <p:nvSpPr>
          <p:cNvPr id="3" name="Content Placeholder 2"/>
          <p:cNvSpPr>
            <a:spLocks noGrp="1"/>
          </p:cNvSpPr>
          <p:nvPr>
            <p:ph idx="1"/>
          </p:nvPr>
        </p:nvSpPr>
        <p:spPr>
          <a:xfrm>
            <a:off x="3869268" y="864108"/>
            <a:ext cx="7315200" cy="1330452"/>
          </a:xfrm>
        </p:spPr>
        <p:txBody>
          <a:bodyPr/>
          <a:lstStyle/>
          <a:p>
            <a:r>
              <a:rPr lang="en-US" dirty="0" smtClean="0"/>
              <a:t>Conducted the first study to prove that intelligence levels for blacks were as high as those recognized for the white population.</a:t>
            </a:r>
          </a:p>
          <a:p>
            <a:r>
              <a:rPr lang="en-US" dirty="0" smtClean="0"/>
              <a:t>University refused to publish his dissertation because of his race.</a:t>
            </a:r>
            <a:endParaRPr lang="en-US" dirty="0"/>
          </a:p>
        </p:txBody>
      </p:sp>
      <p:pic>
        <p:nvPicPr>
          <p:cNvPr id="4" name="Picture 3"/>
          <p:cNvPicPr>
            <a:picLocks noChangeAspect="1"/>
          </p:cNvPicPr>
          <p:nvPr/>
        </p:nvPicPr>
        <p:blipFill>
          <a:blip r:embed="rId2"/>
          <a:stretch>
            <a:fillRect/>
          </a:stretch>
        </p:blipFill>
        <p:spPr>
          <a:xfrm>
            <a:off x="5872058" y="2194560"/>
            <a:ext cx="3309620" cy="4450868"/>
          </a:xfrm>
          <a:prstGeom prst="rect">
            <a:avLst/>
          </a:prstGeom>
        </p:spPr>
      </p:pic>
    </p:spTree>
    <p:extLst>
      <p:ext uri="{BB962C8B-B14F-4D97-AF65-F5344CB8AC3E}">
        <p14:creationId xmlns:p14="http://schemas.microsoft.com/office/powerpoint/2010/main" val="636158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Evelyn Hooker (1907-1996)</a:t>
            </a:r>
            <a:endParaRPr lang="en-US" dirty="0"/>
          </a:p>
        </p:txBody>
      </p:sp>
      <p:sp>
        <p:nvSpPr>
          <p:cNvPr id="3" name="Content Placeholder 2"/>
          <p:cNvSpPr>
            <a:spLocks noGrp="1"/>
          </p:cNvSpPr>
          <p:nvPr>
            <p:ph idx="1"/>
          </p:nvPr>
        </p:nvSpPr>
        <p:spPr>
          <a:xfrm>
            <a:off x="3869268" y="864108"/>
            <a:ext cx="7315200" cy="1611463"/>
          </a:xfrm>
        </p:spPr>
        <p:txBody>
          <a:bodyPr/>
          <a:lstStyle/>
          <a:p>
            <a:r>
              <a:rPr lang="en-US" smtClean="0"/>
              <a:t>The researcher </a:t>
            </a:r>
            <a:r>
              <a:rPr lang="en-US" dirty="0"/>
              <a:t>who demonstrated that there is no measurable psychological difference between heterosexual and homosexual men</a:t>
            </a:r>
          </a:p>
        </p:txBody>
      </p:sp>
      <p:pic>
        <p:nvPicPr>
          <p:cNvPr id="4" name="Picture 3"/>
          <p:cNvPicPr>
            <a:picLocks noChangeAspect="1"/>
          </p:cNvPicPr>
          <p:nvPr/>
        </p:nvPicPr>
        <p:blipFill>
          <a:blip r:embed="rId2"/>
          <a:stretch>
            <a:fillRect/>
          </a:stretch>
        </p:blipFill>
        <p:spPr>
          <a:xfrm>
            <a:off x="4953000" y="2565399"/>
            <a:ext cx="4592444" cy="3444333"/>
          </a:xfrm>
          <a:prstGeom prst="rect">
            <a:avLst/>
          </a:prstGeom>
        </p:spPr>
      </p:pic>
    </p:spTree>
    <p:extLst>
      <p:ext uri="{BB962C8B-B14F-4D97-AF65-F5344CB8AC3E}">
        <p14:creationId xmlns:p14="http://schemas.microsoft.com/office/powerpoint/2010/main" val="101281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I. Sanchez (1906-1972)</a:t>
            </a:r>
            <a:endParaRPr lang="en-US" dirty="0"/>
          </a:p>
        </p:txBody>
      </p:sp>
      <p:sp>
        <p:nvSpPr>
          <p:cNvPr id="3" name="Content Placeholder 2"/>
          <p:cNvSpPr>
            <a:spLocks noGrp="1"/>
          </p:cNvSpPr>
          <p:nvPr>
            <p:ph idx="1"/>
          </p:nvPr>
        </p:nvSpPr>
        <p:spPr>
          <a:xfrm>
            <a:off x="3869268" y="864108"/>
            <a:ext cx="7315200" cy="1611463"/>
          </a:xfrm>
        </p:spPr>
        <p:txBody>
          <a:bodyPr>
            <a:normAutofit fontScale="92500" lnSpcReduction="10000"/>
          </a:bodyPr>
          <a:lstStyle/>
          <a:p>
            <a:r>
              <a:rPr lang="en-US" dirty="0" smtClean="0"/>
              <a:t>First Latino to earn a Doctorate in Psychology</a:t>
            </a:r>
          </a:p>
          <a:p>
            <a:r>
              <a:rPr lang="en-US" dirty="0" smtClean="0"/>
              <a:t>Describe the inherent cultural biases in IQ tests that made certain ethnicities score lower than on those tests.</a:t>
            </a:r>
            <a:endParaRPr lang="en-US" dirty="0" smtClean="0"/>
          </a:p>
          <a:p>
            <a:r>
              <a:rPr lang="en-US" dirty="0" smtClean="0"/>
              <a:t>Showed the misuse of intelligence tests in placement tests for Mexican-American children (Sanchez, 1934)</a:t>
            </a:r>
            <a:endParaRPr lang="en-US" dirty="0"/>
          </a:p>
        </p:txBody>
      </p:sp>
    </p:spTree>
    <p:extLst>
      <p:ext uri="{BB962C8B-B14F-4D97-AF65-F5344CB8AC3E}">
        <p14:creationId xmlns:p14="http://schemas.microsoft.com/office/powerpoint/2010/main" val="4136297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Kenneth Bancroft Clark (1914-2005)</a:t>
            </a:r>
            <a:endParaRPr lang="en-US" dirty="0"/>
          </a:p>
        </p:txBody>
      </p:sp>
      <p:sp>
        <p:nvSpPr>
          <p:cNvPr id="3" name="Content Placeholder 2"/>
          <p:cNvSpPr>
            <a:spLocks noGrp="1"/>
          </p:cNvSpPr>
          <p:nvPr>
            <p:ph idx="1"/>
          </p:nvPr>
        </p:nvSpPr>
        <p:spPr>
          <a:xfrm>
            <a:off x="3869268" y="864108"/>
            <a:ext cx="7315200" cy="2021332"/>
          </a:xfrm>
        </p:spPr>
        <p:txBody>
          <a:bodyPr/>
          <a:lstStyle/>
          <a:p>
            <a:r>
              <a:rPr lang="en-US" dirty="0" smtClean="0"/>
              <a:t>His research was critical to the </a:t>
            </a:r>
            <a:r>
              <a:rPr lang="en-US" i="1" dirty="0" smtClean="0"/>
              <a:t>Brown v. Board of Education</a:t>
            </a:r>
            <a:r>
              <a:rPr lang="en-US" dirty="0" smtClean="0"/>
              <a:t> case.</a:t>
            </a:r>
          </a:p>
          <a:p>
            <a:r>
              <a:rPr lang="en-US" dirty="0" smtClean="0"/>
              <a:t>First black president  of the American Psychological Association</a:t>
            </a:r>
            <a:endParaRPr lang="en-US" dirty="0"/>
          </a:p>
        </p:txBody>
      </p:sp>
      <p:pic>
        <p:nvPicPr>
          <p:cNvPr id="5" name="Picture 4"/>
          <p:cNvPicPr>
            <a:picLocks noChangeAspect="1"/>
          </p:cNvPicPr>
          <p:nvPr/>
        </p:nvPicPr>
        <p:blipFill>
          <a:blip r:embed="rId2"/>
          <a:stretch>
            <a:fillRect/>
          </a:stretch>
        </p:blipFill>
        <p:spPr>
          <a:xfrm>
            <a:off x="5102860" y="2372219"/>
            <a:ext cx="4549140" cy="3542643"/>
          </a:xfrm>
          <a:prstGeom prst="rect">
            <a:avLst/>
          </a:prstGeom>
        </p:spPr>
      </p:pic>
    </p:spTree>
    <p:extLst>
      <p:ext uri="{BB962C8B-B14F-4D97-AF65-F5344CB8AC3E}">
        <p14:creationId xmlns:p14="http://schemas.microsoft.com/office/powerpoint/2010/main" val="1740869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Mamie Phipps Clark (1917-1983)</a:t>
            </a:r>
            <a:endParaRPr lang="en-US" dirty="0"/>
          </a:p>
        </p:txBody>
      </p:sp>
      <p:sp>
        <p:nvSpPr>
          <p:cNvPr id="3" name="Content Placeholder 2"/>
          <p:cNvSpPr>
            <a:spLocks noGrp="1"/>
          </p:cNvSpPr>
          <p:nvPr>
            <p:ph idx="1"/>
          </p:nvPr>
        </p:nvSpPr>
        <p:spPr>
          <a:xfrm>
            <a:off x="3869268" y="1123836"/>
            <a:ext cx="7315200" cy="1456803"/>
          </a:xfrm>
        </p:spPr>
        <p:txBody>
          <a:bodyPr>
            <a:normAutofit fontScale="92500" lnSpcReduction="20000"/>
          </a:bodyPr>
          <a:lstStyle/>
          <a:p>
            <a:r>
              <a:rPr lang="en-US" dirty="0" smtClean="0"/>
              <a:t>Showed how African American children became aware of their racial identity by as early as three. </a:t>
            </a:r>
          </a:p>
          <a:p>
            <a:r>
              <a:rPr lang="en-US" dirty="0" smtClean="0"/>
              <a:t>Also found that African American children were being falsely diagnosed with learning disabilities because of biased testing.</a:t>
            </a:r>
          </a:p>
          <a:p>
            <a:r>
              <a:rPr lang="en-US" dirty="0" smtClean="0"/>
              <a:t>Played a major role in the National </a:t>
            </a:r>
            <a:r>
              <a:rPr lang="en-US" dirty="0" err="1" smtClean="0"/>
              <a:t>Headstart</a:t>
            </a:r>
            <a:r>
              <a:rPr lang="en-US" dirty="0" smtClean="0"/>
              <a:t> Program</a:t>
            </a:r>
            <a:endParaRPr lang="en-US" dirty="0"/>
          </a:p>
        </p:txBody>
      </p:sp>
      <p:pic>
        <p:nvPicPr>
          <p:cNvPr id="4" name="Picture 3"/>
          <p:cNvPicPr>
            <a:picLocks noChangeAspect="1"/>
          </p:cNvPicPr>
          <p:nvPr/>
        </p:nvPicPr>
        <p:blipFill>
          <a:blip r:embed="rId2"/>
          <a:stretch>
            <a:fillRect/>
          </a:stretch>
        </p:blipFill>
        <p:spPr>
          <a:xfrm>
            <a:off x="5727700" y="2580639"/>
            <a:ext cx="2962275" cy="3810000"/>
          </a:xfrm>
          <a:prstGeom prst="rect">
            <a:avLst/>
          </a:prstGeom>
        </p:spPr>
      </p:pic>
    </p:spTree>
    <p:extLst>
      <p:ext uri="{BB962C8B-B14F-4D97-AF65-F5344CB8AC3E}">
        <p14:creationId xmlns:p14="http://schemas.microsoft.com/office/powerpoint/2010/main" val="1473656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Carolyn </a:t>
            </a:r>
            <a:r>
              <a:rPr lang="en-US" dirty="0" err="1" smtClean="0"/>
              <a:t>Attneave</a:t>
            </a:r>
            <a:r>
              <a:rPr lang="en-US" dirty="0" smtClean="0"/>
              <a:t> (1920-1992)</a:t>
            </a:r>
            <a:endParaRPr lang="en-US" dirty="0"/>
          </a:p>
        </p:txBody>
      </p:sp>
      <p:sp>
        <p:nvSpPr>
          <p:cNvPr id="3" name="Content Placeholder 2"/>
          <p:cNvSpPr>
            <a:spLocks noGrp="1"/>
          </p:cNvSpPr>
          <p:nvPr>
            <p:ph idx="1"/>
          </p:nvPr>
        </p:nvSpPr>
        <p:spPr>
          <a:xfrm>
            <a:off x="3869268" y="864108"/>
            <a:ext cx="7315200" cy="1990604"/>
          </a:xfrm>
        </p:spPr>
        <p:txBody>
          <a:bodyPr/>
          <a:lstStyle/>
          <a:p>
            <a:r>
              <a:rPr lang="en-US" dirty="0" smtClean="0"/>
              <a:t>Ph.D. from Stanford, Delaware </a:t>
            </a:r>
            <a:r>
              <a:rPr lang="en-US" dirty="0"/>
              <a:t>and Cherokee </a:t>
            </a:r>
            <a:r>
              <a:rPr lang="en-US" dirty="0" smtClean="0"/>
              <a:t>psychologist.</a:t>
            </a:r>
          </a:p>
          <a:p>
            <a:r>
              <a:rPr lang="en-US" dirty="0"/>
              <a:t>T</a:t>
            </a:r>
            <a:r>
              <a:rPr lang="en-US" dirty="0" smtClean="0"/>
              <a:t>hought </a:t>
            </a:r>
            <a:r>
              <a:rPr lang="en-US" dirty="0"/>
              <a:t>that a Network of Indian Psychologists could better serve American Indians’ need for culturally competent psychological services  </a:t>
            </a:r>
          </a:p>
        </p:txBody>
      </p:sp>
      <p:pic>
        <p:nvPicPr>
          <p:cNvPr id="4" name="Picture 3"/>
          <p:cNvPicPr>
            <a:picLocks noChangeAspect="1"/>
          </p:cNvPicPr>
          <p:nvPr/>
        </p:nvPicPr>
        <p:blipFill>
          <a:blip r:embed="rId2"/>
          <a:stretch>
            <a:fillRect/>
          </a:stretch>
        </p:blipFill>
        <p:spPr>
          <a:xfrm>
            <a:off x="6004621" y="2574692"/>
            <a:ext cx="2983261" cy="4214448"/>
          </a:xfrm>
          <a:prstGeom prst="rect">
            <a:avLst/>
          </a:prstGeom>
        </p:spPr>
      </p:pic>
    </p:spTree>
    <p:extLst>
      <p:ext uri="{BB962C8B-B14F-4D97-AF65-F5344CB8AC3E}">
        <p14:creationId xmlns:p14="http://schemas.microsoft.com/office/powerpoint/2010/main" val="1140477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Lee Williams II (1930-Present)</a:t>
            </a:r>
            <a:endParaRPr lang="en-US" dirty="0"/>
          </a:p>
        </p:txBody>
      </p:sp>
      <p:sp>
        <p:nvSpPr>
          <p:cNvPr id="3" name="Content Placeholder 2"/>
          <p:cNvSpPr>
            <a:spLocks noGrp="1"/>
          </p:cNvSpPr>
          <p:nvPr>
            <p:ph idx="1"/>
          </p:nvPr>
        </p:nvSpPr>
        <p:spPr>
          <a:xfrm>
            <a:off x="3869268" y="864108"/>
            <a:ext cx="7315200" cy="1919732"/>
          </a:xfrm>
        </p:spPr>
        <p:txBody>
          <a:bodyPr/>
          <a:lstStyle/>
          <a:p>
            <a:r>
              <a:rPr lang="en-US" dirty="0" smtClean="0"/>
              <a:t>Founding member of the National Association of Black Psychologists</a:t>
            </a:r>
          </a:p>
          <a:p>
            <a:r>
              <a:rPr lang="en-US" dirty="0" smtClean="0"/>
              <a:t>Created the term Ebonics to refer to African American vernacular English.</a:t>
            </a:r>
            <a:endParaRPr lang="en-US" dirty="0"/>
          </a:p>
        </p:txBody>
      </p:sp>
      <p:pic>
        <p:nvPicPr>
          <p:cNvPr id="4" name="Picture 3"/>
          <p:cNvPicPr>
            <a:picLocks noChangeAspect="1"/>
          </p:cNvPicPr>
          <p:nvPr/>
        </p:nvPicPr>
        <p:blipFill>
          <a:blip r:embed="rId2"/>
          <a:stretch>
            <a:fillRect/>
          </a:stretch>
        </p:blipFill>
        <p:spPr>
          <a:xfrm>
            <a:off x="6035158" y="2497765"/>
            <a:ext cx="2683540" cy="4025310"/>
          </a:xfrm>
          <a:prstGeom prst="rect">
            <a:avLst/>
          </a:prstGeom>
        </p:spPr>
      </p:pic>
    </p:spTree>
    <p:extLst>
      <p:ext uri="{BB962C8B-B14F-4D97-AF65-F5344CB8AC3E}">
        <p14:creationId xmlns:p14="http://schemas.microsoft.com/office/powerpoint/2010/main" val="1085149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 Bernal (1931-2001)</a:t>
            </a:r>
            <a:endParaRPr lang="en-US" dirty="0"/>
          </a:p>
        </p:txBody>
      </p:sp>
      <p:sp>
        <p:nvSpPr>
          <p:cNvPr id="3" name="Content Placeholder 2"/>
          <p:cNvSpPr>
            <a:spLocks noGrp="1"/>
          </p:cNvSpPr>
          <p:nvPr>
            <p:ph idx="1"/>
          </p:nvPr>
        </p:nvSpPr>
        <p:spPr>
          <a:xfrm>
            <a:off x="3869268" y="864108"/>
            <a:ext cx="7315200" cy="2623371"/>
          </a:xfrm>
        </p:spPr>
        <p:txBody>
          <a:bodyPr/>
          <a:lstStyle/>
          <a:p>
            <a:r>
              <a:rPr lang="en-US" dirty="0" smtClean="0"/>
              <a:t>First woman of Mexican descent to obtain her Ph.D. in clinical psychology in the U.S.</a:t>
            </a:r>
          </a:p>
          <a:p>
            <a:r>
              <a:rPr lang="en-US" dirty="0" smtClean="0"/>
              <a:t>Was one of the most effective early advocates for multicultural psychology</a:t>
            </a:r>
          </a:p>
          <a:p>
            <a:r>
              <a:rPr lang="en-US" dirty="0" smtClean="0"/>
              <a:t>Created important methods for assessing and treating children with behavioral problems.</a:t>
            </a:r>
            <a:endParaRPr lang="en-US" dirty="0"/>
          </a:p>
        </p:txBody>
      </p:sp>
      <p:pic>
        <p:nvPicPr>
          <p:cNvPr id="4" name="Picture 3"/>
          <p:cNvPicPr>
            <a:picLocks noChangeAspect="1"/>
          </p:cNvPicPr>
          <p:nvPr/>
        </p:nvPicPr>
        <p:blipFill>
          <a:blip r:embed="rId2"/>
          <a:stretch>
            <a:fillRect/>
          </a:stretch>
        </p:blipFill>
        <p:spPr>
          <a:xfrm>
            <a:off x="6172790" y="3248520"/>
            <a:ext cx="2465601" cy="3173545"/>
          </a:xfrm>
          <a:prstGeom prst="rect">
            <a:avLst/>
          </a:prstGeom>
        </p:spPr>
      </p:pic>
    </p:spTree>
    <p:extLst>
      <p:ext uri="{BB962C8B-B14F-4D97-AF65-F5344CB8AC3E}">
        <p14:creationId xmlns:p14="http://schemas.microsoft.com/office/powerpoint/2010/main" val="2063021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Logan Wright (1933-1999)</a:t>
            </a:r>
            <a:endParaRPr lang="en-US" dirty="0"/>
          </a:p>
        </p:txBody>
      </p:sp>
      <p:sp>
        <p:nvSpPr>
          <p:cNvPr id="3" name="Content Placeholder 2"/>
          <p:cNvSpPr>
            <a:spLocks noGrp="1"/>
          </p:cNvSpPr>
          <p:nvPr>
            <p:ph idx="1"/>
          </p:nvPr>
        </p:nvSpPr>
        <p:spPr>
          <a:xfrm>
            <a:off x="3869268" y="864108"/>
            <a:ext cx="7315200" cy="1499951"/>
          </a:xfrm>
        </p:spPr>
        <p:txBody>
          <a:bodyPr/>
          <a:lstStyle/>
          <a:p>
            <a:r>
              <a:rPr lang="en-US" smtClean="0"/>
              <a:t>President of </a:t>
            </a:r>
            <a:r>
              <a:rPr lang="en-US" dirty="0"/>
              <a:t>APA from 1986 to 1987, was American Indian from the Osage Nation</a:t>
            </a:r>
            <a:r>
              <a:rPr lang="en-US"/>
              <a:t>. </a:t>
            </a:r>
            <a:endParaRPr lang="en-US" dirty="0"/>
          </a:p>
        </p:txBody>
      </p:sp>
      <p:pic>
        <p:nvPicPr>
          <p:cNvPr id="4" name="Picture 3"/>
          <p:cNvPicPr>
            <a:picLocks noChangeAspect="1"/>
          </p:cNvPicPr>
          <p:nvPr/>
        </p:nvPicPr>
        <p:blipFill>
          <a:blip r:embed="rId2"/>
          <a:stretch>
            <a:fillRect/>
          </a:stretch>
        </p:blipFill>
        <p:spPr>
          <a:xfrm>
            <a:off x="5438698" y="2004741"/>
            <a:ext cx="3203764" cy="4485269"/>
          </a:xfrm>
          <a:prstGeom prst="rect">
            <a:avLst/>
          </a:prstGeom>
        </p:spPr>
      </p:pic>
    </p:spTree>
    <p:extLst>
      <p:ext uri="{BB962C8B-B14F-4D97-AF65-F5344CB8AC3E}">
        <p14:creationId xmlns:p14="http://schemas.microsoft.com/office/powerpoint/2010/main" val="1563566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Ignacio Martín-</a:t>
            </a:r>
            <a:r>
              <a:rPr lang="en-US" b="1" dirty="0" err="1"/>
              <a:t>Baró</a:t>
            </a:r>
            <a:r>
              <a:rPr lang="en-US" b="1" dirty="0"/>
              <a:t>, </a:t>
            </a:r>
            <a:r>
              <a:rPr lang="en-US" b="1" dirty="0" smtClean="0"/>
              <a:t>S.J. (1942-1989)</a:t>
            </a:r>
            <a:endParaRPr lang="en-US" dirty="0"/>
          </a:p>
        </p:txBody>
      </p:sp>
      <p:sp>
        <p:nvSpPr>
          <p:cNvPr id="3" name="Content Placeholder 2"/>
          <p:cNvSpPr>
            <a:spLocks noGrp="1"/>
          </p:cNvSpPr>
          <p:nvPr>
            <p:ph idx="1"/>
          </p:nvPr>
        </p:nvSpPr>
        <p:spPr>
          <a:xfrm>
            <a:off x="3869268" y="864108"/>
            <a:ext cx="7315200" cy="2128474"/>
          </a:xfrm>
        </p:spPr>
        <p:txBody>
          <a:bodyPr/>
          <a:lstStyle/>
          <a:p>
            <a:r>
              <a:rPr lang="en-US" dirty="0" smtClean="0"/>
              <a:t>Jesuit priest and social psychologist who started the liberation psychology movement.</a:t>
            </a:r>
          </a:p>
          <a:p>
            <a:r>
              <a:rPr lang="en-US" dirty="0" smtClean="0"/>
              <a:t>Believed mental health was characterized by oppression where “normal abnormality” prevailed.</a:t>
            </a:r>
            <a:endParaRPr lang="en-US" dirty="0"/>
          </a:p>
        </p:txBody>
      </p:sp>
      <p:pic>
        <p:nvPicPr>
          <p:cNvPr id="4" name="Picture 3"/>
          <p:cNvPicPr>
            <a:picLocks noChangeAspect="1"/>
          </p:cNvPicPr>
          <p:nvPr/>
        </p:nvPicPr>
        <p:blipFill>
          <a:blip r:embed="rId2"/>
          <a:stretch>
            <a:fillRect/>
          </a:stretch>
        </p:blipFill>
        <p:spPr>
          <a:xfrm>
            <a:off x="6056110" y="2739879"/>
            <a:ext cx="2941515" cy="4118121"/>
          </a:xfrm>
          <a:prstGeom prst="rect">
            <a:avLst/>
          </a:prstGeom>
        </p:spPr>
      </p:pic>
    </p:spTree>
    <p:extLst>
      <p:ext uri="{BB962C8B-B14F-4D97-AF65-F5344CB8AC3E}">
        <p14:creationId xmlns:p14="http://schemas.microsoft.com/office/powerpoint/2010/main" val="207765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Juan Luis </a:t>
            </a:r>
            <a:r>
              <a:rPr lang="en-US" dirty="0" err="1" smtClean="0"/>
              <a:t>Vives</a:t>
            </a:r>
            <a:r>
              <a:rPr lang="en-US" dirty="0" smtClean="0"/>
              <a:t> (1493-1540)</a:t>
            </a:r>
            <a:endParaRPr lang="en-US" dirty="0"/>
          </a:p>
        </p:txBody>
      </p:sp>
      <p:sp>
        <p:nvSpPr>
          <p:cNvPr id="3" name="Content Placeholder 2"/>
          <p:cNvSpPr>
            <a:spLocks noGrp="1"/>
          </p:cNvSpPr>
          <p:nvPr>
            <p:ph idx="1"/>
          </p:nvPr>
        </p:nvSpPr>
        <p:spPr>
          <a:xfrm>
            <a:off x="3869268" y="864108"/>
            <a:ext cx="7315200" cy="1269492"/>
          </a:xfrm>
        </p:spPr>
        <p:txBody>
          <a:bodyPr/>
          <a:lstStyle/>
          <a:p>
            <a:r>
              <a:rPr lang="en-US" dirty="0" smtClean="0"/>
              <a:t>Considered the “father” </a:t>
            </a:r>
            <a:r>
              <a:rPr lang="en-US" smtClean="0"/>
              <a:t>of modern </a:t>
            </a:r>
            <a:r>
              <a:rPr lang="en-US" dirty="0" smtClean="0"/>
              <a:t>Psychology given that his </a:t>
            </a:r>
            <a:r>
              <a:rPr lang="en-US" smtClean="0"/>
              <a:t>ideas precede Bacon, Descartes, and Wundt.</a:t>
            </a:r>
            <a:endParaRPr lang="en-US"/>
          </a:p>
        </p:txBody>
      </p:sp>
      <p:pic>
        <p:nvPicPr>
          <p:cNvPr id="4" name="Picture 3"/>
          <p:cNvPicPr>
            <a:picLocks noChangeAspect="1"/>
          </p:cNvPicPr>
          <p:nvPr/>
        </p:nvPicPr>
        <p:blipFill>
          <a:blip r:embed="rId2"/>
          <a:stretch>
            <a:fillRect/>
          </a:stretch>
        </p:blipFill>
        <p:spPr>
          <a:xfrm>
            <a:off x="5907618" y="2334120"/>
            <a:ext cx="3238500" cy="3390900"/>
          </a:xfrm>
          <a:prstGeom prst="rect">
            <a:avLst/>
          </a:prstGeom>
        </p:spPr>
      </p:pic>
    </p:spTree>
    <p:extLst>
      <p:ext uri="{BB962C8B-B14F-4D97-AF65-F5344CB8AC3E}">
        <p14:creationId xmlns:p14="http://schemas.microsoft.com/office/powerpoint/2010/main" val="2017621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Beverly Daniel Tatum (1954-Present)</a:t>
            </a:r>
            <a:endParaRPr lang="en-US" dirty="0"/>
          </a:p>
        </p:txBody>
      </p:sp>
      <p:sp>
        <p:nvSpPr>
          <p:cNvPr id="3" name="Content Placeholder 2"/>
          <p:cNvSpPr>
            <a:spLocks noGrp="1"/>
          </p:cNvSpPr>
          <p:nvPr>
            <p:ph idx="1"/>
          </p:nvPr>
        </p:nvSpPr>
        <p:spPr>
          <a:xfrm>
            <a:off x="3869268" y="864108"/>
            <a:ext cx="7315200" cy="1757172"/>
          </a:xfrm>
        </p:spPr>
        <p:txBody>
          <a:bodyPr/>
          <a:lstStyle/>
          <a:p>
            <a:r>
              <a:rPr lang="en-US" dirty="0" smtClean="0"/>
              <a:t>Recognized as a race relations expert and leader in higher education. </a:t>
            </a:r>
          </a:p>
          <a:p>
            <a:r>
              <a:rPr lang="en-US" dirty="0" smtClean="0"/>
              <a:t>“Why are all the Black Kids Sitting Together in the Cafeteria?</a:t>
            </a:r>
            <a:endParaRPr lang="en-US" dirty="0"/>
          </a:p>
        </p:txBody>
      </p:sp>
      <p:pic>
        <p:nvPicPr>
          <p:cNvPr id="4" name="Picture 3"/>
          <p:cNvPicPr>
            <a:picLocks noChangeAspect="1"/>
          </p:cNvPicPr>
          <p:nvPr/>
        </p:nvPicPr>
        <p:blipFill>
          <a:blip r:embed="rId2"/>
          <a:stretch>
            <a:fillRect/>
          </a:stretch>
        </p:blipFill>
        <p:spPr>
          <a:xfrm>
            <a:off x="5977269" y="2466457"/>
            <a:ext cx="2720163" cy="4202303"/>
          </a:xfrm>
          <a:prstGeom prst="rect">
            <a:avLst/>
          </a:prstGeom>
        </p:spPr>
      </p:pic>
    </p:spTree>
    <p:extLst>
      <p:ext uri="{BB962C8B-B14F-4D97-AF65-F5344CB8AC3E}">
        <p14:creationId xmlns:p14="http://schemas.microsoft.com/office/powerpoint/2010/main" val="1682096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Shinobu</a:t>
            </a:r>
            <a:r>
              <a:rPr lang="en-US" dirty="0"/>
              <a:t> </a:t>
            </a:r>
            <a:r>
              <a:rPr lang="en-US" dirty="0" err="1"/>
              <a:t>Kitayama</a:t>
            </a:r>
            <a:endParaRPr lang="en-US" dirty="0"/>
          </a:p>
        </p:txBody>
      </p:sp>
      <p:sp>
        <p:nvSpPr>
          <p:cNvPr id="3" name="Content Placeholder 2"/>
          <p:cNvSpPr>
            <a:spLocks noGrp="1"/>
          </p:cNvSpPr>
          <p:nvPr>
            <p:ph idx="1"/>
          </p:nvPr>
        </p:nvSpPr>
        <p:spPr>
          <a:xfrm>
            <a:off x="3869268" y="864108"/>
            <a:ext cx="7315200" cy="1656068"/>
          </a:xfrm>
        </p:spPr>
        <p:txBody>
          <a:bodyPr/>
          <a:lstStyle/>
          <a:p>
            <a:r>
              <a:rPr lang="en-US" smtClean="0"/>
              <a:t>Asian American whose research </a:t>
            </a:r>
            <a:r>
              <a:rPr lang="en-US" dirty="0" smtClean="0"/>
              <a:t>focuses on cultural variations in self, cognition, emotion, and motivation</a:t>
            </a:r>
            <a:endParaRPr lang="en-US" dirty="0"/>
          </a:p>
        </p:txBody>
      </p:sp>
      <p:pic>
        <p:nvPicPr>
          <p:cNvPr id="4" name="Picture 3"/>
          <p:cNvPicPr>
            <a:picLocks noChangeAspect="1"/>
          </p:cNvPicPr>
          <p:nvPr/>
        </p:nvPicPr>
        <p:blipFill>
          <a:blip r:embed="rId2"/>
          <a:stretch>
            <a:fillRect/>
          </a:stretch>
        </p:blipFill>
        <p:spPr>
          <a:xfrm>
            <a:off x="5460999" y="2666999"/>
            <a:ext cx="3147741" cy="3777289"/>
          </a:xfrm>
          <a:prstGeom prst="rect">
            <a:avLst/>
          </a:prstGeom>
        </p:spPr>
      </p:pic>
    </p:spTree>
    <p:extLst>
      <p:ext uri="{BB962C8B-B14F-4D97-AF65-F5344CB8AC3E}">
        <p14:creationId xmlns:p14="http://schemas.microsoft.com/office/powerpoint/2010/main" val="1427844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Trimble</a:t>
            </a:r>
            <a:endParaRPr lang="en-US" dirty="0"/>
          </a:p>
        </p:txBody>
      </p:sp>
      <p:sp>
        <p:nvSpPr>
          <p:cNvPr id="3" name="Content Placeholder 2"/>
          <p:cNvSpPr>
            <a:spLocks noGrp="1"/>
          </p:cNvSpPr>
          <p:nvPr>
            <p:ph idx="1"/>
          </p:nvPr>
        </p:nvSpPr>
        <p:spPr>
          <a:xfrm>
            <a:off x="3869268" y="864108"/>
            <a:ext cx="7315200" cy="1544555"/>
          </a:xfrm>
        </p:spPr>
        <p:txBody>
          <a:bodyPr/>
          <a:lstStyle/>
          <a:p>
            <a:r>
              <a:rPr lang="en-US" dirty="0" smtClean="0"/>
              <a:t>Lakota </a:t>
            </a:r>
            <a:r>
              <a:rPr lang="en-US" dirty="0"/>
              <a:t>psychology student at Oklahoma City University, began an American Indian interest group in cooperation with the Society for the Psychological Study of Social Issues (SPSSI), Division 9 of APA</a:t>
            </a:r>
            <a:r>
              <a:rPr lang="en-US"/>
              <a:t>. </a:t>
            </a:r>
            <a:endParaRPr lang="en-US" dirty="0"/>
          </a:p>
        </p:txBody>
      </p:sp>
      <p:pic>
        <p:nvPicPr>
          <p:cNvPr id="4" name="Picture 3"/>
          <p:cNvPicPr>
            <a:picLocks noChangeAspect="1"/>
          </p:cNvPicPr>
          <p:nvPr/>
        </p:nvPicPr>
        <p:blipFill>
          <a:blip r:embed="rId2"/>
          <a:stretch>
            <a:fillRect/>
          </a:stretch>
        </p:blipFill>
        <p:spPr>
          <a:xfrm>
            <a:off x="6354335" y="2098395"/>
            <a:ext cx="2655849" cy="4562612"/>
          </a:xfrm>
          <a:prstGeom prst="rect">
            <a:avLst/>
          </a:prstGeom>
        </p:spPr>
      </p:pic>
    </p:spTree>
    <p:extLst>
      <p:ext uri="{BB962C8B-B14F-4D97-AF65-F5344CB8AC3E}">
        <p14:creationId xmlns:p14="http://schemas.microsoft.com/office/powerpoint/2010/main" val="1649519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 Yates</a:t>
            </a:r>
            <a:endParaRPr lang="en-US" dirty="0"/>
          </a:p>
        </p:txBody>
      </p:sp>
      <p:sp>
        <p:nvSpPr>
          <p:cNvPr id="3" name="Content Placeholder 2"/>
          <p:cNvSpPr>
            <a:spLocks noGrp="1"/>
          </p:cNvSpPr>
          <p:nvPr>
            <p:ph idx="1"/>
          </p:nvPr>
        </p:nvSpPr>
        <p:spPr>
          <a:xfrm>
            <a:off x="3869268" y="864108"/>
            <a:ext cx="7315200" cy="1970532"/>
          </a:xfrm>
        </p:spPr>
        <p:txBody>
          <a:bodyPr/>
          <a:lstStyle/>
          <a:p>
            <a:r>
              <a:rPr lang="en-US" dirty="0" smtClean="0"/>
              <a:t>Involved in advancing Black Psychologists since the 70s </a:t>
            </a:r>
          </a:p>
          <a:p>
            <a:r>
              <a:rPr lang="en-US" dirty="0" smtClean="0"/>
              <a:t>Co-author of book: "Research </a:t>
            </a:r>
            <a:r>
              <a:rPr lang="en-US" dirty="0"/>
              <a:t>Directions of Black </a:t>
            </a:r>
            <a:r>
              <a:rPr lang="en-US" dirty="0" smtClean="0"/>
              <a:t>Psychologists"</a:t>
            </a:r>
          </a:p>
          <a:p>
            <a:r>
              <a:rPr lang="en-US" dirty="0" smtClean="0"/>
              <a:t>Early leader in cros</a:t>
            </a:r>
            <a:r>
              <a:rPr lang="en-US" dirty="0" smtClean="0"/>
              <a:t>s-cultural issues in psychology</a:t>
            </a:r>
          </a:p>
          <a:p>
            <a:r>
              <a:rPr lang="en-US" dirty="0" smtClean="0"/>
              <a:t>Leader in the Judgment and Decision Making literature</a:t>
            </a:r>
            <a:endParaRPr lang="en-US" dirty="0"/>
          </a:p>
        </p:txBody>
      </p:sp>
    </p:spTree>
    <p:extLst>
      <p:ext uri="{BB962C8B-B14F-4D97-AF65-F5344CB8AC3E}">
        <p14:creationId xmlns:p14="http://schemas.microsoft.com/office/powerpoint/2010/main" val="2978659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Santiago Ramon y </a:t>
            </a:r>
            <a:r>
              <a:rPr lang="en-US" dirty="0" err="1" smtClean="0"/>
              <a:t>Cajal</a:t>
            </a:r>
            <a:r>
              <a:rPr lang="en-US" dirty="0" smtClean="0"/>
              <a:t> (1852-1934)</a:t>
            </a:r>
            <a:endParaRPr lang="en-US" dirty="0"/>
          </a:p>
        </p:txBody>
      </p:sp>
      <p:sp>
        <p:nvSpPr>
          <p:cNvPr id="3" name="Content Placeholder 2"/>
          <p:cNvSpPr>
            <a:spLocks noGrp="1"/>
          </p:cNvSpPr>
          <p:nvPr>
            <p:ph idx="1"/>
          </p:nvPr>
        </p:nvSpPr>
        <p:spPr>
          <a:xfrm>
            <a:off x="3869268" y="864108"/>
            <a:ext cx="7315200" cy="1925984"/>
          </a:xfrm>
        </p:spPr>
        <p:txBody>
          <a:bodyPr/>
          <a:lstStyle/>
          <a:p>
            <a:r>
              <a:rPr lang="en-US" dirty="0" smtClean="0"/>
              <a:t>Won the Noble Prize of Physiology and Medicine </a:t>
            </a:r>
          </a:p>
          <a:p>
            <a:r>
              <a:rPr lang="en-US" dirty="0" smtClean="0"/>
              <a:t>Established the Neuron Doctrine (neurons are discrete cells that talk to each other)</a:t>
            </a:r>
            <a:endParaRPr lang="en-US" dirty="0"/>
          </a:p>
        </p:txBody>
      </p:sp>
      <p:pic>
        <p:nvPicPr>
          <p:cNvPr id="4" name="Picture 3"/>
          <p:cNvPicPr>
            <a:picLocks noChangeAspect="1"/>
          </p:cNvPicPr>
          <p:nvPr/>
        </p:nvPicPr>
        <p:blipFill>
          <a:blip r:embed="rId2"/>
          <a:stretch>
            <a:fillRect/>
          </a:stretch>
        </p:blipFill>
        <p:spPr>
          <a:xfrm>
            <a:off x="5669493" y="2525347"/>
            <a:ext cx="2911799" cy="3852534"/>
          </a:xfrm>
          <a:prstGeom prst="rect">
            <a:avLst/>
          </a:prstGeom>
        </p:spPr>
      </p:pic>
    </p:spTree>
    <p:extLst>
      <p:ext uri="{BB962C8B-B14F-4D97-AF65-F5344CB8AC3E}">
        <p14:creationId xmlns:p14="http://schemas.microsoft.com/office/powerpoint/2010/main" val="1402688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a:t>
            </a:r>
            <a:r>
              <a:rPr lang="en-US" dirty="0" err="1" smtClean="0"/>
              <a:t>Whiton</a:t>
            </a:r>
            <a:r>
              <a:rPr lang="en-US" dirty="0" smtClean="0"/>
              <a:t> Calkins (1863-1930)</a:t>
            </a:r>
            <a:endParaRPr lang="en-US" dirty="0"/>
          </a:p>
        </p:txBody>
      </p:sp>
      <p:sp>
        <p:nvSpPr>
          <p:cNvPr id="3" name="Content Placeholder 2"/>
          <p:cNvSpPr>
            <a:spLocks noGrp="1"/>
          </p:cNvSpPr>
          <p:nvPr>
            <p:ph idx="1"/>
          </p:nvPr>
        </p:nvSpPr>
        <p:spPr>
          <a:xfrm>
            <a:off x="3869268" y="864108"/>
            <a:ext cx="7315200" cy="2405565"/>
          </a:xfrm>
        </p:spPr>
        <p:txBody>
          <a:bodyPr/>
          <a:lstStyle/>
          <a:p>
            <a:r>
              <a:rPr lang="en-US" dirty="0" smtClean="0"/>
              <a:t>Not allowed to receive her Ph.D. because she was a woman despite completing all requirements. </a:t>
            </a:r>
          </a:p>
          <a:p>
            <a:r>
              <a:rPr lang="en-US" dirty="0" smtClean="0"/>
              <a:t>Became 2nd woman APA president</a:t>
            </a:r>
            <a:endParaRPr lang="en-US" dirty="0"/>
          </a:p>
        </p:txBody>
      </p:sp>
      <p:pic>
        <p:nvPicPr>
          <p:cNvPr id="4" name="Picture 3"/>
          <p:cNvPicPr>
            <a:picLocks noChangeAspect="1"/>
          </p:cNvPicPr>
          <p:nvPr/>
        </p:nvPicPr>
        <p:blipFill>
          <a:blip r:embed="rId2"/>
          <a:stretch>
            <a:fillRect/>
          </a:stretch>
        </p:blipFill>
        <p:spPr>
          <a:xfrm>
            <a:off x="5422900" y="2654299"/>
            <a:ext cx="3007422" cy="3444865"/>
          </a:xfrm>
          <a:prstGeom prst="rect">
            <a:avLst/>
          </a:prstGeom>
        </p:spPr>
      </p:pic>
    </p:spTree>
    <p:extLst>
      <p:ext uri="{BB962C8B-B14F-4D97-AF65-F5344CB8AC3E}">
        <p14:creationId xmlns:p14="http://schemas.microsoft.com/office/powerpoint/2010/main" val="3913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Leta</a:t>
            </a:r>
            <a:r>
              <a:rPr lang="en-US" dirty="0" smtClean="0"/>
              <a:t> Stetter </a:t>
            </a:r>
            <a:r>
              <a:rPr lang="en-US" dirty="0" err="1" smtClean="0"/>
              <a:t>Hollingworth</a:t>
            </a:r>
            <a:r>
              <a:rPr lang="en-US" dirty="0" smtClean="0"/>
              <a:t> (1886-1939)</a:t>
            </a:r>
            <a:endParaRPr lang="en-US" dirty="0"/>
          </a:p>
        </p:txBody>
      </p:sp>
      <p:sp>
        <p:nvSpPr>
          <p:cNvPr id="3" name="Content Placeholder 2"/>
          <p:cNvSpPr>
            <a:spLocks noGrp="1"/>
          </p:cNvSpPr>
          <p:nvPr>
            <p:ph idx="1"/>
          </p:nvPr>
        </p:nvSpPr>
        <p:spPr>
          <a:xfrm>
            <a:off x="3869268" y="864108"/>
            <a:ext cx="7315200" cy="2405565"/>
          </a:xfrm>
        </p:spPr>
        <p:txBody>
          <a:bodyPr/>
          <a:lstStyle/>
          <a:p>
            <a:r>
              <a:rPr lang="en-US" dirty="0" smtClean="0"/>
              <a:t>Did the first rigorous test of the functional periodicity theory and of the variability hypothesis</a:t>
            </a:r>
            <a:endParaRPr lang="en-US" dirty="0" smtClean="0"/>
          </a:p>
          <a:p>
            <a:r>
              <a:rPr lang="en-US" dirty="0" smtClean="0"/>
              <a:t>First person to study exceptional children</a:t>
            </a:r>
          </a:p>
          <a:p>
            <a:r>
              <a:rPr lang="en-US" dirty="0" smtClean="0"/>
              <a:t>Famous article: </a:t>
            </a:r>
            <a:r>
              <a:rPr lang="en-US" dirty="0"/>
              <a:t>Social Devices for Impelling Women to Bear and Rear Children (1916)</a:t>
            </a:r>
            <a:endParaRPr lang="en-US" dirty="0"/>
          </a:p>
        </p:txBody>
      </p:sp>
    </p:spTree>
    <p:extLst>
      <p:ext uri="{BB962C8B-B14F-4D97-AF65-F5344CB8AC3E}">
        <p14:creationId xmlns:p14="http://schemas.microsoft.com/office/powerpoint/2010/main" val="3988421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Helen Bradford Thompson (Woolley)</a:t>
            </a:r>
            <a:br>
              <a:rPr lang="en-US" dirty="0" smtClean="0"/>
            </a:br>
            <a:r>
              <a:rPr lang="en-US" dirty="0" smtClean="0"/>
              <a:t>(1874-1947)</a:t>
            </a:r>
            <a:endParaRPr lang="en-US" dirty="0"/>
          </a:p>
        </p:txBody>
      </p:sp>
      <p:sp>
        <p:nvSpPr>
          <p:cNvPr id="3" name="Content Placeholder 2"/>
          <p:cNvSpPr>
            <a:spLocks noGrp="1"/>
          </p:cNvSpPr>
          <p:nvPr>
            <p:ph idx="1"/>
          </p:nvPr>
        </p:nvSpPr>
        <p:spPr>
          <a:xfrm>
            <a:off x="3869268" y="864108"/>
            <a:ext cx="7315200" cy="3776472"/>
          </a:xfrm>
        </p:spPr>
        <p:txBody>
          <a:bodyPr>
            <a:normAutofit fontScale="85000" lnSpcReduction="10000"/>
          </a:bodyPr>
          <a:lstStyle/>
          <a:p>
            <a:r>
              <a:rPr lang="en-US" dirty="0" smtClean="0"/>
              <a:t>Did the first systematic study of sex differences between men and women using an experimental approach. Concluded that sex differences were overall small and not meaningful and often more similarities across sexes than differences.</a:t>
            </a:r>
          </a:p>
          <a:p>
            <a:r>
              <a:rPr lang="en-US" dirty="0" smtClean="0"/>
              <a:t>"The point to be emphasized as the outcome of this study [her dissertation] is that, according to our present light, the psychological differences of sex seem to be largely due, not to differences of average capacity, nor to difference in type of mental activity, but to differences in the social influences brought to bear on the developing individual from early infancy to adult years. The question of the future development of the intellectual life of women is one of social </a:t>
            </a:r>
            <a:r>
              <a:rPr lang="en-US" dirty="0" err="1" smtClean="0"/>
              <a:t>necessicities</a:t>
            </a:r>
            <a:r>
              <a:rPr lang="en-US" dirty="0" smtClean="0"/>
              <a:t> and ideals, rather than of inborn psychological characteristics of sex"</a:t>
            </a:r>
          </a:p>
          <a:p>
            <a:r>
              <a:rPr lang="en-US" dirty="0" smtClean="0"/>
              <a:t>Leader in Special Education and other psychological, educational and vocational services for children.</a:t>
            </a:r>
          </a:p>
          <a:p>
            <a:r>
              <a:rPr lang="en-US" dirty="0" smtClean="0"/>
              <a:t>National leader in the pre-school movement of the 1920.</a:t>
            </a:r>
            <a:endParaRPr lang="en-US" dirty="0" smtClean="0"/>
          </a:p>
        </p:txBody>
      </p:sp>
    </p:spTree>
    <p:extLst>
      <p:ext uri="{BB962C8B-B14F-4D97-AF65-F5344CB8AC3E}">
        <p14:creationId xmlns:p14="http://schemas.microsoft.com/office/powerpoint/2010/main" val="250556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Inez  Beverly Prosser (1891-1934)</a:t>
            </a:r>
            <a:endParaRPr lang="en-US" dirty="0"/>
          </a:p>
        </p:txBody>
      </p:sp>
      <p:sp>
        <p:nvSpPr>
          <p:cNvPr id="3" name="Content Placeholder 2"/>
          <p:cNvSpPr>
            <a:spLocks noGrp="1"/>
          </p:cNvSpPr>
          <p:nvPr>
            <p:ph idx="1"/>
          </p:nvPr>
        </p:nvSpPr>
        <p:spPr>
          <a:xfrm>
            <a:off x="3869268" y="864108"/>
            <a:ext cx="7315200" cy="1838452"/>
          </a:xfrm>
        </p:spPr>
        <p:txBody>
          <a:bodyPr/>
          <a:lstStyle/>
          <a:p>
            <a:r>
              <a:rPr lang="en-US" dirty="0" smtClean="0"/>
              <a:t>First black American woman to receive a Ph.D. in psychology</a:t>
            </a:r>
          </a:p>
          <a:p>
            <a:r>
              <a:rPr lang="en-US" dirty="0" smtClean="0"/>
              <a:t>Led one of the earlies investigations into the social domain of elementary social children. </a:t>
            </a:r>
            <a:endParaRPr lang="en-US" dirty="0"/>
          </a:p>
        </p:txBody>
      </p:sp>
      <p:pic>
        <p:nvPicPr>
          <p:cNvPr id="4" name="Picture 3"/>
          <p:cNvPicPr>
            <a:picLocks noChangeAspect="1"/>
          </p:cNvPicPr>
          <p:nvPr/>
        </p:nvPicPr>
        <p:blipFill>
          <a:blip r:embed="rId2"/>
          <a:stretch>
            <a:fillRect/>
          </a:stretch>
        </p:blipFill>
        <p:spPr>
          <a:xfrm>
            <a:off x="5605780" y="2451100"/>
            <a:ext cx="4234180" cy="4234180"/>
          </a:xfrm>
          <a:prstGeom prst="rect">
            <a:avLst/>
          </a:prstGeom>
        </p:spPr>
      </p:pic>
    </p:spTree>
    <p:extLst>
      <p:ext uri="{BB962C8B-B14F-4D97-AF65-F5344CB8AC3E}">
        <p14:creationId xmlns:p14="http://schemas.microsoft.com/office/powerpoint/2010/main" val="1419981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Cecil Sumner (1895-1954)</a:t>
            </a:r>
            <a:endParaRPr lang="en-US" dirty="0"/>
          </a:p>
        </p:txBody>
      </p:sp>
      <p:sp>
        <p:nvSpPr>
          <p:cNvPr id="3" name="Content Placeholder 2"/>
          <p:cNvSpPr>
            <a:spLocks noGrp="1"/>
          </p:cNvSpPr>
          <p:nvPr>
            <p:ph idx="1"/>
          </p:nvPr>
        </p:nvSpPr>
        <p:spPr>
          <a:xfrm>
            <a:off x="3869268" y="864108"/>
            <a:ext cx="7315200" cy="2049213"/>
          </a:xfrm>
        </p:spPr>
        <p:txBody>
          <a:bodyPr/>
          <a:lstStyle/>
          <a:p>
            <a:r>
              <a:rPr lang="en-US" dirty="0" smtClean="0"/>
              <a:t>First African American to receive his Ph.D. in Psychology. </a:t>
            </a:r>
          </a:p>
          <a:p>
            <a:r>
              <a:rPr lang="en-US" dirty="0" smtClean="0"/>
              <a:t>Helped establish the psych department at Howard University</a:t>
            </a:r>
          </a:p>
          <a:p>
            <a:r>
              <a:rPr lang="en-US" dirty="0" smtClean="0"/>
              <a:t>Completed research that counteracted racism of psychological studies.</a:t>
            </a:r>
            <a:endParaRPr lang="en-US" dirty="0"/>
          </a:p>
        </p:txBody>
      </p:sp>
      <p:pic>
        <p:nvPicPr>
          <p:cNvPr id="4" name="Picture 3"/>
          <p:cNvPicPr>
            <a:picLocks noChangeAspect="1"/>
          </p:cNvPicPr>
          <p:nvPr/>
        </p:nvPicPr>
        <p:blipFill>
          <a:blip r:embed="rId2"/>
          <a:stretch>
            <a:fillRect/>
          </a:stretch>
        </p:blipFill>
        <p:spPr>
          <a:xfrm>
            <a:off x="5620539" y="2391627"/>
            <a:ext cx="3812658" cy="4466373"/>
          </a:xfrm>
          <a:prstGeom prst="rect">
            <a:avLst/>
          </a:prstGeom>
        </p:spPr>
      </p:pic>
    </p:spTree>
    <p:extLst>
      <p:ext uri="{BB962C8B-B14F-4D97-AF65-F5344CB8AC3E}">
        <p14:creationId xmlns:p14="http://schemas.microsoft.com/office/powerpoint/2010/main" val="81078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Lillian Moller Gilbreth</a:t>
            </a:r>
            <a:br>
              <a:rPr lang="en-US" dirty="0" smtClean="0"/>
            </a:br>
            <a:r>
              <a:rPr lang="en-US" dirty="0" smtClean="0"/>
              <a:t>(1878-1972)</a:t>
            </a:r>
            <a:endParaRPr lang="en-US" dirty="0"/>
          </a:p>
        </p:txBody>
      </p:sp>
      <p:sp>
        <p:nvSpPr>
          <p:cNvPr id="3" name="Content Placeholder 2"/>
          <p:cNvSpPr>
            <a:spLocks noGrp="1"/>
          </p:cNvSpPr>
          <p:nvPr>
            <p:ph idx="1"/>
          </p:nvPr>
        </p:nvSpPr>
        <p:spPr>
          <a:xfrm>
            <a:off x="3869268" y="864108"/>
            <a:ext cx="7315200" cy="3742182"/>
          </a:xfrm>
        </p:spPr>
        <p:txBody>
          <a:bodyPr>
            <a:normAutofit lnSpcReduction="10000"/>
          </a:bodyPr>
          <a:lstStyle/>
          <a:p>
            <a:r>
              <a:rPr lang="en-US" dirty="0" smtClean="0"/>
              <a:t>Published "The Psychology of management" in 1914</a:t>
            </a:r>
          </a:p>
          <a:p>
            <a:r>
              <a:rPr lang="en-US" dirty="0" smtClean="0"/>
              <a:t>Developed time-motion studies to analyze components of a job and make recommendations for improvements.</a:t>
            </a:r>
          </a:p>
          <a:p>
            <a:r>
              <a:rPr lang="en-US" dirty="0" smtClean="0"/>
              <a:t>The "Mother" of Engineering Psychology/Human Factors</a:t>
            </a:r>
          </a:p>
          <a:p>
            <a:r>
              <a:rPr lang="en-US" dirty="0" smtClean="0"/>
              <a:t>Developed designs for disabled persons</a:t>
            </a:r>
          </a:p>
          <a:p>
            <a:r>
              <a:rPr lang="en-US" dirty="0" smtClean="0"/>
              <a:t>First Woman elected to the American Society of Mechanical Engineers.</a:t>
            </a:r>
          </a:p>
          <a:p>
            <a:r>
              <a:rPr lang="en-US" dirty="0" smtClean="0"/>
              <a:t>First Woman elected to the National Academy of Engineering</a:t>
            </a:r>
          </a:p>
          <a:p>
            <a:r>
              <a:rPr lang="en-US" dirty="0" smtClean="0"/>
              <a:t>Only Psychologist to ever appear on a United States Postage Stamp</a:t>
            </a:r>
            <a:endParaRPr lang="en-US" dirty="0"/>
          </a:p>
        </p:txBody>
      </p:sp>
    </p:spTree>
    <p:extLst>
      <p:ext uri="{BB962C8B-B14F-4D97-AF65-F5344CB8AC3E}">
        <p14:creationId xmlns:p14="http://schemas.microsoft.com/office/powerpoint/2010/main" val="2494343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291</TotalTime>
  <Words>1115</Words>
  <Application>Microsoft Office PowerPoint</Application>
  <PresentationFormat>Widescreen</PresentationFormat>
  <Paragraphs>82</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Corbel</vt:lpstr>
      <vt:lpstr>Wingdings 2</vt:lpstr>
      <vt:lpstr>Frame</vt:lpstr>
      <vt:lpstr>Awesome Psychologists Who Aren’t in Your Textbook</vt:lpstr>
      <vt:lpstr>Juan Luis Vives (1493-1540)</vt:lpstr>
      <vt:lpstr>Santiago Ramon y Cajal (1852-1934)</vt:lpstr>
      <vt:lpstr>Mary Whiton Calkins (1863-1930)</vt:lpstr>
      <vt:lpstr>Leta Stetter Hollingworth (1886-1939)</vt:lpstr>
      <vt:lpstr>Helen Bradford Thompson (Woolley) (1874-1947)</vt:lpstr>
      <vt:lpstr>Inez  Beverly Prosser (1891-1934)</vt:lpstr>
      <vt:lpstr>Francis Cecil Sumner (1895-1954)</vt:lpstr>
      <vt:lpstr>Lillian Moller Gilbreth (1878-1972)</vt:lpstr>
      <vt:lpstr>Martin David Jenkins (1904-1970</vt:lpstr>
      <vt:lpstr>Evelyn Hooker (1907-1996)</vt:lpstr>
      <vt:lpstr>George I. Sanchez (1906-1972)</vt:lpstr>
      <vt:lpstr>Kenneth Bancroft Clark (1914-2005)</vt:lpstr>
      <vt:lpstr>Mamie Phipps Clark (1917-1983)</vt:lpstr>
      <vt:lpstr>Carolyn Attneave (1920-1992)</vt:lpstr>
      <vt:lpstr>Robert Lee Williams II (1930-Present)</vt:lpstr>
      <vt:lpstr>Martha Bernal (1931-2001)</vt:lpstr>
      <vt:lpstr>Logan Wright (1933-1999)</vt:lpstr>
      <vt:lpstr>Ignacio Martín-Baró, S.J. (1942-1989)</vt:lpstr>
      <vt:lpstr>Beverly Daniel Tatum (1954-Present)</vt:lpstr>
      <vt:lpstr>Shinobu Kitayama</vt:lpstr>
      <vt:lpstr>Joseph Trimble</vt:lpstr>
      <vt:lpstr>Frank Yates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Kick-Ass Psychologists Who Aren’t in Your Textbook</dc:title>
  <dc:creator>Boeh, Brett A</dc:creator>
  <cp:lastModifiedBy>alleras</cp:lastModifiedBy>
  <cp:revision>18</cp:revision>
  <dcterms:created xsi:type="dcterms:W3CDTF">2016-10-29T22:16:42Z</dcterms:created>
  <dcterms:modified xsi:type="dcterms:W3CDTF">2017-09-12T21:02:24Z</dcterms:modified>
</cp:coreProperties>
</file>